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61"/>
  </p:notesMasterIdLst>
  <p:handoutMasterIdLst>
    <p:handoutMasterId r:id="rId62"/>
  </p:handoutMasterIdLst>
  <p:sldIdLst>
    <p:sldId id="628" r:id="rId8"/>
    <p:sldId id="674" r:id="rId9"/>
    <p:sldId id="629" r:id="rId10"/>
    <p:sldId id="669" r:id="rId11"/>
    <p:sldId id="645" r:id="rId12"/>
    <p:sldId id="654" r:id="rId13"/>
    <p:sldId id="672" r:id="rId14"/>
    <p:sldId id="673" r:id="rId15"/>
    <p:sldId id="670" r:id="rId16"/>
    <p:sldId id="671" r:id="rId17"/>
    <p:sldId id="655" r:id="rId18"/>
    <p:sldId id="656" r:id="rId19"/>
    <p:sldId id="641" r:id="rId20"/>
    <p:sldId id="648" r:id="rId21"/>
    <p:sldId id="649" r:id="rId22"/>
    <p:sldId id="573" r:id="rId23"/>
    <p:sldId id="611" r:id="rId24"/>
    <p:sldId id="612" r:id="rId25"/>
    <p:sldId id="650" r:id="rId26"/>
    <p:sldId id="643" r:id="rId27"/>
    <p:sldId id="652" r:id="rId28"/>
    <p:sldId id="666" r:id="rId29"/>
    <p:sldId id="644" r:id="rId30"/>
    <p:sldId id="618" r:id="rId31"/>
    <p:sldId id="619" r:id="rId32"/>
    <p:sldId id="667" r:id="rId33"/>
    <p:sldId id="642" r:id="rId34"/>
    <p:sldId id="324" r:id="rId35"/>
    <p:sldId id="528" r:id="rId36"/>
    <p:sldId id="605" r:id="rId37"/>
    <p:sldId id="631" r:id="rId38"/>
    <p:sldId id="634" r:id="rId39"/>
    <p:sldId id="637" r:id="rId40"/>
    <p:sldId id="647" r:id="rId41"/>
    <p:sldId id="668" r:id="rId42"/>
    <p:sldId id="490" r:id="rId43"/>
    <p:sldId id="491" r:id="rId44"/>
    <p:sldId id="500" r:id="rId45"/>
    <p:sldId id="469" r:id="rId46"/>
    <p:sldId id="501" r:id="rId47"/>
    <p:sldId id="586" r:id="rId48"/>
    <p:sldId id="588" r:id="rId49"/>
    <p:sldId id="322" r:id="rId50"/>
    <p:sldId id="323" r:id="rId51"/>
    <p:sldId id="479" r:id="rId52"/>
    <p:sldId id="504" r:id="rId53"/>
    <p:sldId id="602" r:id="rId54"/>
    <p:sldId id="603" r:id="rId55"/>
    <p:sldId id="604" r:id="rId56"/>
    <p:sldId id="609" r:id="rId57"/>
    <p:sldId id="675" r:id="rId58"/>
    <p:sldId id="610" r:id="rId59"/>
    <p:sldId id="62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3568" autoAdjust="0"/>
  </p:normalViewPr>
  <p:slideViewPr>
    <p:cSldViewPr snapToGrid="0">
      <p:cViewPr varScale="1">
        <p:scale>
          <a:sx n="72" d="100"/>
          <a:sy n="72" d="100"/>
        </p:scale>
        <p:origin x="1042"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a:p>
            <a:endParaRPr lang="en-CA" dirty="0"/>
          </a:p>
          <a:p>
            <a:r>
              <a:rPr lang="en-CA" dirty="0"/>
              <a:t>5</a:t>
            </a:r>
            <a:r>
              <a:rPr lang="en-US" dirty="0"/>
              <a:t>33 Implementation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Application Insights runs on Cousteau</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6/22/2018 5:49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ROUGHLY 80% OF THE OBJECTIVES WEIGHTING COVERED YESTERDAY</a:t>
            </a:r>
          </a:p>
          <a:p>
            <a:r>
              <a:rPr lang="en-CA" dirty="0"/>
              <a:t>ROUGHLY 20% COVERED TODAY</a:t>
            </a:r>
          </a:p>
          <a:p>
            <a:endParaRPr lang="en-CA" dirty="0"/>
          </a:p>
          <a:p>
            <a:r>
              <a:rPr lang="en-CA" dirty="0"/>
              <a:t>PASS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2870007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MONITOR AWS TOO</a:t>
            </a:r>
            <a:endParaRPr lang="en-US" dirty="0"/>
          </a:p>
          <a:p>
            <a:endParaRPr lang="en-US" dirty="0"/>
          </a:p>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21</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Document DB is now Cosmos DB</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You‘re giving up access to the network stack when you use Azure</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QUEUE-BASED SYSTEM RUNNING IN BACKGROUND WILL SAVE YOU FROM YOURSELF</a:t>
            </a:r>
            <a:endParaRPr lang="en-US" dirty="0"/>
          </a:p>
          <a:p>
            <a:endParaRPr lang="en-US" dirty="0"/>
          </a:p>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32</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33</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36</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hosts, we manage</a:t>
            </a:r>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6/22/2018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Business Continuity / Disaster Recovery</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StorSimple</a:t>
            </a:r>
            <a:r>
              <a:rPr lang="en-CA" dirty="0"/>
              <a:t> like OneDrive / OneDrive for Business in that you can opt to have on-prem pointers to files stored in the cloud</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17549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MONITOR</a:t>
            </a:r>
          </a:p>
          <a:p>
            <a:r>
              <a:rPr lang="en-CA" dirty="0"/>
              <a:t>IF I CLICK ON “ABOUT AZURE MONITOR” IN THE UPPER RIGHT…(next slide)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50324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USEFUL HELP, WHEN YOU NEED IT.</a:t>
            </a:r>
          </a:p>
          <a:p>
            <a:endParaRPr lang="en-CA" dirty="0"/>
          </a:p>
          <a:p>
            <a:r>
              <a:rPr lang="en-CA" dirty="0"/>
              <a:t>JUST IN TIME TRAINING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330757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RESOURCE HEALTH</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22777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ADVISOR</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249364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6/22/2018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6/22/2018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22.06.2018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dirty="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6/22/2018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22.06.2018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5.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95.emf"/><Relationship Id="rId11" Type="http://schemas.microsoft.com/office/2007/relationships/hdphoto" Target="../media/hdphoto5.wdp"/><Relationship Id="rId5" Type="http://schemas.openxmlformats.org/officeDocument/2006/relationships/image" Target="../media/image94.emf"/><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a:t>	Design for Operations (10-15%)</a:t>
            </a:r>
          </a:p>
        </p:txBody>
      </p:sp>
      <p:sp>
        <p:nvSpPr>
          <p:cNvPr id="3" name="Content Placeholder 2"/>
          <p:cNvSpPr>
            <a:spLocks noGrp="1"/>
          </p:cNvSpPr>
          <p:nvPr>
            <p:ph idx="4294967295"/>
          </p:nvPr>
        </p:nvSpPr>
        <p:spPr>
          <a:xfrm>
            <a:off x="501650" y="1355725"/>
            <a:ext cx="11690350" cy="4359275"/>
          </a:xfrm>
        </p:spPr>
        <p:txBody>
          <a:bodyPr>
            <a:normAutofit fontScale="92500" lnSpcReduction="2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a:p>
            <a:pPr lvl="3" fontAlgn="base"/>
            <a:endParaRPr lang="en-CA" dirty="0"/>
          </a:p>
          <a:p>
            <a:pPr lvl="1" fontAlgn="base"/>
            <a:endParaRPr lang="en-US" dirty="0"/>
          </a:p>
        </p:txBody>
      </p:sp>
      <p:sp>
        <p:nvSpPr>
          <p:cNvPr id="5" name="Rectangle 4">
            <a:extLst>
              <a:ext uri="{FF2B5EF4-FFF2-40B4-BE49-F238E27FC236}">
                <a16:creationId xmlns:a16="http://schemas.microsoft.com/office/drawing/2014/main" id="{8D206602-B0E2-43A1-8AE7-954EF393BB93}"/>
              </a:ext>
            </a:extLst>
          </p:cNvPr>
          <p:cNvSpPr/>
          <p:nvPr/>
        </p:nvSpPr>
        <p:spPr>
          <a:xfrm>
            <a:off x="1239287" y="5715000"/>
            <a:ext cx="9428713" cy="523220"/>
          </a:xfrm>
          <a:prstGeom prst="rect">
            <a:avLst/>
          </a:prstGeom>
        </p:spPr>
        <p:txBody>
          <a:bodyPr wrap="square">
            <a:spAutoFit/>
          </a:bodyPr>
          <a:lstStyle/>
          <a:p>
            <a:r>
              <a:rPr lang="en-US" sz="2800" dirty="0"/>
              <a:t>https://www.microsoft.com/en-us/learning/exam-70-535.aspx</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B09B-02D1-4884-8EA8-0F1954A2B7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3A7E5AD-3A71-4FCB-9933-07C84FEB81D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5097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normAutofit/>
          </a:bodyPr>
          <a:lstStyle/>
          <a:p>
            <a:r>
              <a:rPr lang="en-US" sz="3800"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normAutofit/>
          </a:bodyPr>
          <a:lstStyle/>
          <a:p>
            <a:r>
              <a:rPr lang="en-US" sz="3800"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062524-E100-4573-BCDA-A14092A0F5F4}"/>
              </a:ext>
            </a:extLst>
          </p:cNvPr>
          <p:cNvPicPr>
            <a:picLocks noChangeAspect="1"/>
          </p:cNvPicPr>
          <p:nvPr/>
        </p:nvPicPr>
        <p:blipFill rotWithShape="1">
          <a:blip r:embed="rId3"/>
          <a:srcRect b="18068"/>
          <a:stretch/>
        </p:blipFill>
        <p:spPr>
          <a:xfrm>
            <a:off x="0" y="0"/>
            <a:ext cx="12192000" cy="5618922"/>
          </a:xfrm>
          <a:prstGeom prst="rect">
            <a:avLst/>
          </a:prstGeom>
        </p:spPr>
      </p:pic>
    </p:spTree>
    <p:extLst>
      <p:ext uri="{BB962C8B-B14F-4D97-AF65-F5344CB8AC3E}">
        <p14:creationId xmlns:p14="http://schemas.microsoft.com/office/powerpoint/2010/main" val="267437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a:t>
            </a:r>
            <a:r>
              <a:rPr lang="en-US" sz="2000" dirty="0" err="1"/>
              <a:t>files</a:t>
            </a:r>
            <a:r>
              <a:rPr lang="en-US" sz="2000" dirty="0" err="1">
                <a:sym typeface="Wingdings" panose="05000000000000000000" pitchFamily="2" charset="2"/>
              </a:rPr>
              <a:t></a:t>
            </a:r>
            <a:r>
              <a:rPr lang="en-US" sz="2000" dirty="0" err="1"/>
              <a:t>MOF</a:t>
            </a:r>
            <a:r>
              <a:rPr lang="en-US" sz="2000" dirty="0"/>
              <a:t> (Management Object Format)</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45A76BBE-8BF0-4425-9AB4-008254FDED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33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F127D7E6-0E1C-4474-A2D3-5EAAF03CF9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F40F0DD-9D55-407C-AA72-035EED68EA3F}"/>
              </a:ext>
            </a:extLst>
          </p:cNvPr>
          <p:cNvPicPr>
            <a:picLocks noChangeAspect="1"/>
          </p:cNvPicPr>
          <p:nvPr/>
        </p:nvPicPr>
        <p:blipFill>
          <a:blip r:embed="rId2"/>
          <a:stretch>
            <a:fillRect/>
          </a:stretch>
        </p:blipFill>
        <p:spPr>
          <a:xfrm>
            <a:off x="1168400" y="277812"/>
            <a:ext cx="9969500" cy="6230938"/>
          </a:xfrm>
          <a:prstGeom prst="rect">
            <a:avLst/>
          </a:prstGeom>
        </p:spPr>
      </p:pic>
    </p:spTree>
    <p:extLst>
      <p:ext uri="{BB962C8B-B14F-4D97-AF65-F5344CB8AC3E}">
        <p14:creationId xmlns:p14="http://schemas.microsoft.com/office/powerpoint/2010/main" val="460938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t>
            </a:r>
            <a:r>
              <a:rPr lang="en-US" sz="2400">
                <a:solidFill>
                  <a:srgbClr val="000000"/>
                </a:solidFill>
                <a:latin typeface="Calibri" panose="020F0502020204030204" pitchFamily="34" charset="0"/>
                <a:cs typeface="Calibri" panose="020F0502020204030204" pitchFamily="34" charset="0"/>
              </a:rPr>
              <a:t>a configuration </a:t>
            </a:r>
            <a:r>
              <a:rPr lang="en-US" sz="2400" dirty="0">
                <a:solidFill>
                  <a:srgbClr val="000000"/>
                </a:solidFill>
                <a:latin typeface="Calibri" panose="020F0502020204030204" pitchFamily="34" charset="0"/>
                <a:cs typeface="Calibri" panose="020F0502020204030204" pitchFamily="34" charset="0"/>
              </a:rPr>
              <a:t>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5459-B60B-4E13-B6C1-A8E90F8AB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E06B3A-A959-4455-9B4F-3994DF93154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D19881A-B8B7-4990-B9D8-E6CD2C768CB7}"/>
              </a:ext>
            </a:extLst>
          </p:cNvPr>
          <p:cNvPicPr>
            <a:picLocks noChangeAspect="1"/>
          </p:cNvPicPr>
          <p:nvPr/>
        </p:nvPicPr>
        <p:blipFill rotWithShape="1">
          <a:blip r:embed="rId3"/>
          <a:srcRect l="959" r="1741" b="60465"/>
          <a:stretch/>
        </p:blipFill>
        <p:spPr>
          <a:xfrm>
            <a:off x="116958" y="0"/>
            <a:ext cx="11862838" cy="2711302"/>
          </a:xfrm>
          <a:prstGeom prst="rect">
            <a:avLst/>
          </a:prstGeom>
        </p:spPr>
      </p:pic>
      <p:pic>
        <p:nvPicPr>
          <p:cNvPr id="6" name="Picture 5">
            <a:extLst>
              <a:ext uri="{FF2B5EF4-FFF2-40B4-BE49-F238E27FC236}">
                <a16:creationId xmlns:a16="http://schemas.microsoft.com/office/drawing/2014/main" id="{956637C9-DCA0-4D9E-8A5C-B9041FFB284D}"/>
              </a:ext>
            </a:extLst>
          </p:cNvPr>
          <p:cNvPicPr>
            <a:picLocks noChangeAspect="1"/>
          </p:cNvPicPr>
          <p:nvPr/>
        </p:nvPicPr>
        <p:blipFill rotWithShape="1">
          <a:blip r:embed="rId4"/>
          <a:srcRect r="1741" b="64186"/>
          <a:stretch/>
        </p:blipFill>
        <p:spPr>
          <a:xfrm>
            <a:off x="100795" y="2711302"/>
            <a:ext cx="11979796" cy="2456121"/>
          </a:xfrm>
          <a:prstGeom prst="rect">
            <a:avLst/>
          </a:prstGeom>
        </p:spPr>
      </p:pic>
    </p:spTree>
    <p:extLst>
      <p:ext uri="{BB962C8B-B14F-4D97-AF65-F5344CB8AC3E}">
        <p14:creationId xmlns:p14="http://schemas.microsoft.com/office/powerpoint/2010/main" val="70140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dirty="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8" name="TextBox 17">
            <a:extLst>
              <a:ext uri="{FF2B5EF4-FFF2-40B4-BE49-F238E27FC236}">
                <a16:creationId xmlns:a16="http://schemas.microsoft.com/office/drawing/2014/main" id="{FB137C99-E4FF-46DF-8EA0-C430128429C2}"/>
              </a:ext>
            </a:extLst>
          </p:cNvPr>
          <p:cNvSpPr txBox="1"/>
          <p:nvPr/>
        </p:nvSpPr>
        <p:spPr>
          <a:xfrm>
            <a:off x="738884" y="5316209"/>
            <a:ext cx="2791185"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AAB1-5030-435F-91B5-D51CFEA84EC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C89BBA2-FACE-47BA-95B7-F512E8E8F55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350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DDBC-821A-4566-81C7-180B7EE2881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49DDFF1-20BF-459E-B086-260CDA29297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2356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80F3-7AA3-4DEA-A0AA-03186D656EC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0BEB242-7774-4DF3-8C41-394F628B934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10006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10346</TotalTime>
  <Words>6326</Words>
  <Application>Microsoft Office PowerPoint</Application>
  <PresentationFormat>Widescreen</PresentationFormat>
  <Paragraphs>741</Paragraphs>
  <Slides>53</Slides>
  <Notes>52</Notes>
  <HiddenSlides>4</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53</vt:i4>
      </vt:variant>
    </vt:vector>
  </HeadingPairs>
  <TitlesOfParts>
    <vt:vector size="75"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 Design for Operations (10-15%)</vt:lpstr>
      <vt:lpstr>PowerPoint Presentation</vt:lpstr>
      <vt:lpstr>PowerPoint Presentation</vt:lpstr>
      <vt:lpstr>PowerPoint Presentation</vt:lpstr>
      <vt:lpstr>Azure is a cloud partnership</vt:lpstr>
      <vt:lpstr>Monitoring and Alerting</vt:lpstr>
      <vt:lpstr>PowerPoint Presentation</vt:lpstr>
      <vt:lpstr>PowerPoint Presentation</vt:lpstr>
      <vt:lpstr>PowerPoint Presentation</vt:lpstr>
      <vt:lpstr>PowerPoint Presentation</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PowerShell for automation</vt:lpstr>
      <vt:lpstr>Desired State Configuration (DSC)</vt:lpstr>
      <vt:lpstr>Azure Automation Use Cases</vt:lpstr>
      <vt:lpstr>PowerPoint Presentation</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285</cp:revision>
  <dcterms:created xsi:type="dcterms:W3CDTF">2015-09-15T13:10:44Z</dcterms:created>
  <dcterms:modified xsi:type="dcterms:W3CDTF">2018-06-22T12:50:05Z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